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9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78" r:id="rId10"/>
    <p:sldId id="277" r:id="rId11"/>
    <p:sldId id="280" r:id="rId12"/>
    <p:sldId id="279" r:id="rId13"/>
    <p:sldId id="270" r:id="rId14"/>
    <p:sldId id="265" r:id="rId15"/>
    <p:sldId id="267" r:id="rId16"/>
    <p:sldId id="271" r:id="rId17"/>
    <p:sldId id="276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  <p14:sldId id="261"/>
            <p14:sldId id="262"/>
            <p14:sldId id="263"/>
            <p14:sldId id="264"/>
            <p14:sldId id="266"/>
            <p14:sldId id="268"/>
            <p14:sldId id="269"/>
            <p14:sldId id="278"/>
            <p14:sldId id="277"/>
            <p14:sldId id="280"/>
            <p14:sldId id="279"/>
            <p14:sldId id="270"/>
            <p14:sldId id="265"/>
            <p14:sldId id="267"/>
            <p14:sldId id="271"/>
            <p14:sldId id="276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12" autoAdjust="0"/>
    <p:restoredTop sz="99369" autoAdjust="0"/>
  </p:normalViewPr>
  <p:slideViewPr>
    <p:cSldViewPr>
      <p:cViewPr varScale="1">
        <p:scale>
          <a:sx n="116" d="100"/>
          <a:sy n="116" d="100"/>
        </p:scale>
        <p:origin x="-128" y="-30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17-03-04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5410200"/>
            <a:ext cx="173849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 advClick="0" advTm="1000">
        <p:blinds dir="vert"/>
      </p:transition>
    </mc:Choice>
    <mc:Fallback xmlns="">
      <p:transition xmlns:p14="http://schemas.microsoft.com/office/powerpoint/2010/main" spd="slow" advClick="0" advTm="1000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t>17-03-04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t>17-03-04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5791200"/>
            <a:ext cx="1738490" cy="838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t>17-03-04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5791200"/>
            <a:ext cx="1738490" cy="838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t>17-03-04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t>17-03-04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t>17-03-04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t>17-03-04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95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5791200"/>
            <a:ext cx="1738490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hyperlink" Target="https://www.ospe.on.ca/presentations" TargetMode="External"/><Relationship Id="rId5" Type="http://schemas.openxmlformats.org/officeDocument/2006/relationships/hyperlink" Target="http://www.ospe.on.ca/?page=JOIN" TargetMode="Externa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5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6.e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7.e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8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4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1828800"/>
            <a:ext cx="5715000" cy="533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b="1" dirty="0" smtClean="0"/>
              <a:t>Reducing Emissions at an Affordable Cost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219200"/>
            <a:ext cx="60198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  <p:pic>
        <p:nvPicPr>
          <p:cNvPr id="16" name="Picture 15" descr="Adam_Beck_Comple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45" y="1143001"/>
            <a:ext cx="1427755" cy="990600"/>
          </a:xfrm>
          <a:prstGeom prst="rect">
            <a:avLst/>
          </a:prstGeom>
        </p:spPr>
      </p:pic>
      <p:pic>
        <p:nvPicPr>
          <p:cNvPr id="17" name="Picture 16" descr="Pickering_Nucle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19600"/>
            <a:ext cx="1471825" cy="853480"/>
          </a:xfrm>
          <a:prstGeom prst="rect">
            <a:avLst/>
          </a:prstGeom>
        </p:spPr>
      </p:pic>
      <p:pic>
        <p:nvPicPr>
          <p:cNvPr id="18" name="Picture 17" descr="Solar PV Plan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352800"/>
            <a:ext cx="1371600" cy="917970"/>
          </a:xfrm>
          <a:prstGeom prst="rect">
            <a:avLst/>
          </a:prstGeom>
        </p:spPr>
      </p:pic>
      <p:pic>
        <p:nvPicPr>
          <p:cNvPr id="19" name="Picture 18" descr="AmazonWindFar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86000"/>
            <a:ext cx="1371600" cy="914400"/>
          </a:xfrm>
          <a:prstGeom prst="rect">
            <a:avLst/>
          </a:prstGeom>
        </p:spPr>
      </p:pic>
      <p:pic>
        <p:nvPicPr>
          <p:cNvPr id="20" name="Picture 19" descr="Halton Hills Gas Plan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410200"/>
            <a:ext cx="1263618" cy="838200"/>
          </a:xfrm>
          <a:prstGeom prst="rect">
            <a:avLst/>
          </a:prstGeom>
        </p:spPr>
      </p:pic>
      <p:pic>
        <p:nvPicPr>
          <p:cNvPr id="21" name="Picture 20" descr="AtikokanBiomas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414850"/>
            <a:ext cx="1973132" cy="87299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14400" y="2743200"/>
            <a:ext cx="54102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CA" sz="1800" b="1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Paul Acchione, M. Eng., P. Eng., FCAE</a:t>
            </a:r>
          </a:p>
          <a:p>
            <a:pPr algn="ctr">
              <a:spcAft>
                <a:spcPts val="600"/>
              </a:spcAft>
            </a:pPr>
            <a:r>
              <a:rPr lang="en-CA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 Consultant,</a:t>
            </a:r>
          </a:p>
          <a:p>
            <a:pPr algn="ctr">
              <a:spcAft>
                <a:spcPts val="600"/>
              </a:spcAft>
            </a:pPr>
            <a:r>
              <a:rPr lang="en-CA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 Intelligence &amp; Data Analysis Corp. (MIDAC)</a:t>
            </a:r>
          </a:p>
          <a:p>
            <a:pPr algn="ctr">
              <a:spcAft>
                <a:spcPts val="600"/>
              </a:spcAft>
            </a:pPr>
            <a:r>
              <a:rPr lang="en-CA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</a:p>
          <a:p>
            <a:pPr algn="ctr">
              <a:spcAft>
                <a:spcPts val="600"/>
              </a:spcAft>
            </a:pPr>
            <a:r>
              <a:rPr lang="en-CA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Member – OSPE Energy Task Force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/>
      </p:transition>
    </mc:Choice>
    <mc:Fallback xmlns="">
      <p:transition xmlns:p14="http://schemas.microsoft.com/office/powerpoint/2010/main" advClick="0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10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382000" cy="533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/>
              <a:t>Case Study - Home Heating at Full Retail Electricity </a:t>
            </a:r>
            <a:r>
              <a:rPr lang="en-CA" sz="2000" dirty="0" smtClean="0"/>
              <a:t>Cost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1981200"/>
            <a:ext cx="7315200" cy="381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displacement for home heating and for other thermal applications is not economic at the full retail cost of electricity.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Thermal applications can however use surplus zero emission electricity on an </a:t>
            </a:r>
            <a:r>
              <a:rPr lang="en-CA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interruptible</a:t>
            </a: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basis using fuel switching techniques.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wholesale market price of interruptible </a:t>
            </a: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zero emission electricity </a:t>
            </a: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2016 was less than 1.6 cents/kWh, about 1/2 to 1/3 the price of natural gas on an energy equivalent basis.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would make interruptible electricity cost effective on an energy cost basis for fuel </a:t>
            </a: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switching </a:t>
            </a: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applications.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can get electricity at its interruptible rate provided we don’t increase the peak capacity demand of the power system.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7481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11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Policy Barriers to Productive Use of </a:t>
            </a:r>
          </a:p>
          <a:p>
            <a:pPr algn="ctr"/>
            <a:r>
              <a:rPr lang="en-CA" sz="2000" dirty="0" smtClean="0"/>
              <a:t>Surplus Zero Emission Electricity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209800"/>
            <a:ext cx="7315200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there is no “retail” market for interruptible (surplus) </a:t>
            </a:r>
            <a:r>
              <a:rPr lang="en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electricity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Ontario retail price plans are designed for uninterruptible electricity</a:t>
            </a:r>
            <a:endParaRPr lang="en-CA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Surplus electricity can displace fossil fuels in other sectors economically if we develop a retail market for interruptible electricity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All-in cost of delivered zero emission electricity is: </a:t>
            </a:r>
          </a:p>
          <a:p>
            <a:pPr marL="1200150" lvl="2" indent="-285750"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n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90% fixed cost based on installed capacity</a:t>
            </a:r>
          </a:p>
          <a:p>
            <a:pPr marL="1200150" lvl="2" indent="-285750"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n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10% variable cost based on energy production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Consumers can access low cost interruptible electricity if electricity is priced correctly at the retail level:  90% for “peak capacity” use, 10% for “energy” use.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use is measured in kW at system peak hours only.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use is measured in kWh at all hours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262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12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91480" y="1916832"/>
            <a:ext cx="776895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b="1" u="sng" dirty="0" smtClean="0">
                <a:effectLst>
                  <a:reflection blurRad="6350" endA="300" endPos="0" dir="5400000" sy="-100000" algn="bl" rotWithShape="0"/>
                </a:effectLst>
                <a:latin typeface="Arial"/>
                <a:cs typeface="Arial"/>
              </a:rPr>
              <a:t>Questions ?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907704" y="2996952"/>
            <a:ext cx="5832648" cy="264184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None/>
            </a:pPr>
            <a:r>
              <a:rPr lang="en-US" sz="1600" b="0" dirty="0" smtClean="0">
                <a:solidFill>
                  <a:srgbClr val="000000"/>
                </a:solidFill>
                <a:effectLst>
                  <a:reflection blurRad="6350" endA="300" endPos="0" dir="5400000" sy="-100000" algn="bl" rotWithShape="0"/>
                </a:effectLst>
                <a:latin typeface="Arial"/>
                <a:cs typeface="Arial"/>
              </a:rPr>
              <a:t>Notes:</a:t>
            </a:r>
          </a:p>
          <a:p>
            <a:pPr marL="182880" indent="0" algn="l">
              <a:buNone/>
            </a:pPr>
            <a:endParaRPr lang="en-US" sz="1600" b="0" dirty="0" smtClean="0">
              <a:solidFill>
                <a:srgbClr val="000000"/>
              </a:solidFill>
              <a:effectLst>
                <a:reflection blurRad="6350" endA="300" endPos="0" dir="5400000" sy="-100000" algn="bl" rotWithShape="0"/>
              </a:effectLst>
              <a:latin typeface="Arial"/>
              <a:cs typeface="Arial"/>
            </a:endParaRPr>
          </a:p>
          <a:p>
            <a:pPr marL="182880" indent="0" algn="l">
              <a:buNone/>
            </a:pPr>
            <a:r>
              <a:rPr lang="en-US" sz="1600" b="0" dirty="0" smtClean="0">
                <a:solidFill>
                  <a:srgbClr val="000000"/>
                </a:solidFill>
                <a:effectLst>
                  <a:reflection blurRad="6350" endA="300" endPos="0" dir="5400000" sy="-100000" algn="bl" rotWithShape="0"/>
                </a:effectLst>
                <a:latin typeface="Arial"/>
                <a:cs typeface="Arial"/>
              </a:rPr>
              <a:t>OSPE presentations can be downloaded a </a:t>
            </a:r>
            <a:r>
              <a:rPr lang="en-US" sz="1600" b="0" u="sng" dirty="0" smtClean="0">
                <a:solidFill>
                  <a:srgbClr val="000000"/>
                </a:solidFill>
                <a:effectLst/>
                <a:latin typeface="Arial"/>
                <a:cs typeface="Arial"/>
                <a:hlinkClick r:id="rId4"/>
              </a:rPr>
              <a:t>https</a:t>
            </a:r>
            <a:r>
              <a:rPr lang="en-US" sz="1600" b="0" u="sng" dirty="0">
                <a:solidFill>
                  <a:srgbClr val="000000"/>
                </a:solidFill>
                <a:effectLst/>
                <a:latin typeface="Arial"/>
                <a:cs typeface="Arial"/>
                <a:hlinkClick r:id="rId4"/>
              </a:rPr>
              <a:t>://www.ospe.on.ca/presentations</a:t>
            </a:r>
            <a:endParaRPr lang="en-CA" sz="1600" b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182880" indent="0" algn="l">
              <a:buNone/>
            </a:pPr>
            <a:endParaRPr lang="en-US" sz="1600" b="0" u="sng" dirty="0" smtClean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182880" indent="0" algn="l">
              <a:buNone/>
            </a:pPr>
            <a:r>
              <a:rPr lang="en-US" sz="1600" b="0" dirty="0" smtClean="0">
                <a:solidFill>
                  <a:srgbClr val="000000"/>
                </a:solidFill>
                <a:effectLst>
                  <a:reflection blurRad="6350" endA="300" endPos="0" dir="5400000" sy="-100000" algn="bl" rotWithShape="0"/>
                </a:effectLst>
                <a:latin typeface="Arial"/>
                <a:cs typeface="Arial"/>
              </a:rPr>
              <a:t>Would you like to become a member of OSPE? Visit:</a:t>
            </a:r>
          </a:p>
          <a:p>
            <a:pPr marL="182880" indent="0" algn="l">
              <a:buNone/>
            </a:pPr>
            <a:r>
              <a:rPr lang="en-US" sz="1600" b="0" dirty="0">
                <a:solidFill>
                  <a:srgbClr val="000000"/>
                </a:solidFill>
                <a:effectLst>
                  <a:reflection blurRad="6350" endA="300" endPos="0" dir="5400000" sy="-100000" algn="bl" rotWithShape="0"/>
                </a:effectLst>
                <a:latin typeface="Arial"/>
                <a:cs typeface="Arial"/>
                <a:hlinkClick r:id="rId5"/>
              </a:rPr>
              <a:t>http://www.ospe.on.ca/?page=</a:t>
            </a:r>
            <a:r>
              <a:rPr lang="en-US" sz="1600" b="0" dirty="0" smtClean="0">
                <a:solidFill>
                  <a:srgbClr val="000000"/>
                </a:solidFill>
                <a:effectLst>
                  <a:reflection blurRad="6350" endA="300" endPos="0" dir="5400000" sy="-100000" algn="bl" rotWithShape="0"/>
                </a:effectLst>
                <a:latin typeface="Arial"/>
                <a:cs typeface="Arial"/>
                <a:hlinkClick r:id="rId5"/>
              </a:rPr>
              <a:t>JOIN</a:t>
            </a:r>
            <a:endParaRPr lang="en-US" sz="1600" b="0" dirty="0" smtClean="0">
              <a:solidFill>
                <a:srgbClr val="000000"/>
              </a:solidFill>
              <a:effectLst>
                <a:reflection blurRad="6350" endA="300" endPos="0" dir="5400000" sy="-100000" algn="bl" rotWithShape="0"/>
              </a:effectLst>
              <a:latin typeface="Arial"/>
              <a:cs typeface="Arial"/>
            </a:endParaRPr>
          </a:p>
          <a:p>
            <a:pPr marL="182880" indent="0" algn="l">
              <a:buNone/>
            </a:pPr>
            <a:r>
              <a:rPr lang="en-US" sz="1600" b="0" dirty="0" smtClean="0">
                <a:solidFill>
                  <a:srgbClr val="000000"/>
                </a:solidFill>
                <a:effectLst>
                  <a:reflection blurRad="6350" endA="300" endPos="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1600" b="0" u="sng" dirty="0" smtClean="0">
                <a:solidFill>
                  <a:srgbClr val="000000"/>
                </a:solidFill>
                <a:effectLst>
                  <a:reflection blurRad="6350" endA="300" endPos="0" dir="5400000" sy="-100000" algn="bl" rotWithShape="0"/>
                </a:effectLst>
                <a:latin typeface="Arial"/>
                <a:cs typeface="Arial"/>
              </a:rPr>
              <a:t/>
            </a:r>
            <a:br>
              <a:rPr lang="en-US" sz="1600" b="0" u="sng" dirty="0" smtClean="0">
                <a:solidFill>
                  <a:srgbClr val="000000"/>
                </a:solidFill>
                <a:effectLst>
                  <a:reflection blurRad="6350" endA="300" endPos="0" dir="5400000" sy="-100000" algn="bl" rotWithShape="0"/>
                </a:effectLst>
                <a:latin typeface="Arial"/>
                <a:cs typeface="Arial"/>
              </a:rPr>
            </a:br>
            <a:r>
              <a:rPr lang="en-US" sz="1600" b="0" dirty="0" smtClean="0">
                <a:solidFill>
                  <a:srgbClr val="000000"/>
                </a:solidFill>
                <a:effectLst>
                  <a:reflection blurRad="6350" endA="300" endPos="0" dir="5400000" sy="-100000" algn="bl" rotWithShape="0"/>
                </a:effectLst>
                <a:latin typeface="Arial"/>
                <a:cs typeface="Arial"/>
              </a:rPr>
              <a:t>Membership in OSPE is free for engineering students !</a:t>
            </a:r>
            <a:endParaRPr lang="en-US" sz="1600" b="0" dirty="0">
              <a:solidFill>
                <a:srgbClr val="000000"/>
              </a:solidFill>
              <a:effectLst>
                <a:reflection blurRad="6350" endA="300" endPos="0" dir="5400000" sy="-100000" algn="bl" rotWithShape="0"/>
              </a:effectLst>
              <a:latin typeface="Arial"/>
              <a:cs typeface="Arial"/>
            </a:endParaRPr>
          </a:p>
          <a:p>
            <a:pPr marL="182880" indent="0" algn="l">
              <a:buNone/>
            </a:pPr>
            <a:endParaRPr lang="en-US" sz="1600" b="0" u="sng" dirty="0">
              <a:solidFill>
                <a:srgbClr val="000000"/>
              </a:solidFill>
              <a:effectLst>
                <a:reflection blurRad="6350" endA="300" endPos="0" dir="5400000" sy="-100000" algn="bl" rotWithShape="0"/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9444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13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819401"/>
            <a:ext cx="8382000" cy="1295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400" dirty="0" smtClean="0"/>
              <a:t>Supplementary Slides</a:t>
            </a:r>
          </a:p>
          <a:p>
            <a:pPr algn="ctr"/>
            <a:endParaRPr lang="en-CA" sz="2400" dirty="0"/>
          </a:p>
          <a:p>
            <a:pPr algn="ctr"/>
            <a:r>
              <a:rPr lang="en-CA" sz="2400" dirty="0" smtClean="0"/>
              <a:t>for Q/A Session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286000"/>
            <a:ext cx="8001000" cy="32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1000"/>
              </a:spcAft>
              <a:buClr>
                <a:schemeClr val="accent2"/>
              </a:buClr>
            </a:pPr>
            <a:endParaRPr lang="en-CA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5332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14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382000" cy="533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Generation </a:t>
            </a:r>
            <a:r>
              <a:rPr lang="en-CA" sz="2000" dirty="0"/>
              <a:t>Production </a:t>
            </a:r>
            <a:r>
              <a:rPr lang="en-CA" sz="2000" dirty="0" smtClean="0"/>
              <a:t>Profiles – Lowest Demand Week</a:t>
            </a:r>
            <a:endParaRPr lang="en-US" sz="20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162800" y="2057400"/>
            <a:ext cx="1524000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Hydroelectric and nuclear are dependable base-load sources.</a:t>
            </a:r>
          </a:p>
          <a:p>
            <a:pPr algn="ctr"/>
            <a:endParaRPr lang="en-CA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Some gas must run for operating reserve.  Typically 300 to 900 MW.</a:t>
            </a:r>
          </a:p>
          <a:p>
            <a:pPr algn="ctr"/>
            <a:endParaRPr lang="en-CA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Approximately 6 to 8 TWh of zero emitting production was curtailed in 2016.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 descr="Lowest Demand Week - 201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05000"/>
            <a:ext cx="6553200" cy="3810000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>
            <a:off x="2362200" y="2667001"/>
            <a:ext cx="533401" cy="381000"/>
          </a:xfrm>
          <a:prstGeom prst="curvedConnector3">
            <a:avLst>
              <a:gd name="adj1" fmla="val 79"/>
            </a:avLst>
          </a:prstGeom>
          <a:ln w="19050" cmpd="sng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2438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Production above the Ontario Demand line is exported or curtailed.  Curtailed production is not shown.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7659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15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458200" cy="533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Generation </a:t>
            </a:r>
            <a:r>
              <a:rPr lang="en-CA" sz="2000" dirty="0"/>
              <a:t>Production </a:t>
            </a:r>
            <a:r>
              <a:rPr lang="en-CA" sz="2000" dirty="0" smtClean="0"/>
              <a:t>Profiles – Highest Demand Week</a:t>
            </a:r>
            <a:endParaRPr lang="en-US" sz="2000" dirty="0"/>
          </a:p>
        </p:txBody>
      </p:sp>
      <p:pic>
        <p:nvPicPr>
          <p:cNvPr id="3" name="Picture 2" descr="Highest Demand Week - 201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1"/>
            <a:ext cx="6553200" cy="3810000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rot="10800000" flipV="1">
            <a:off x="2438401" y="2514600"/>
            <a:ext cx="609605" cy="228600"/>
          </a:xfrm>
          <a:prstGeom prst="curvedConnector3">
            <a:avLst>
              <a:gd name="adj1" fmla="val 99433"/>
            </a:avLst>
          </a:prstGeom>
          <a:ln w="19050" cmpd="sng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2362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Production above the Ontario Demand line is exported or curtailed.  Curtailed production is not shown.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162800" y="2057400"/>
            <a:ext cx="1524000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Hydroelectric and nuclear are dependable base-load sources.</a:t>
            </a:r>
          </a:p>
          <a:p>
            <a:pPr algn="ctr"/>
            <a:endParaRPr lang="en-CA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Some gas must run for operating reserve.  Typically 300 to 900 MW.</a:t>
            </a:r>
          </a:p>
          <a:p>
            <a:pPr algn="ctr"/>
            <a:endParaRPr lang="en-CA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Approximately 6 to 8 TWh of zero emitting production was curtailed in 2016.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899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16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27584" y="1412776"/>
            <a:ext cx="75608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en-US" b="1" dirty="0" smtClean="0">
                <a:latin typeface="Arial"/>
                <a:cs typeface="Arial"/>
              </a:rPr>
              <a:t>Life Cycle Emissions from Various Technologies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09"/>
              </p:ext>
            </p:extLst>
          </p:nvPr>
        </p:nvGraphicFramePr>
        <p:xfrm>
          <a:off x="1763688" y="2057400"/>
          <a:ext cx="5904656" cy="28651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6184"/>
                <a:gridCol w="1944216"/>
                <a:gridCol w="2304256"/>
              </a:tblGrid>
              <a:tr h="44982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Primary Fuel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Lifecycle Emissions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kg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CO</a:t>
                      </a:r>
                      <a:r>
                        <a:rPr lang="en-US" sz="14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per MWh (1)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Plant Operating Emissions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kg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CO</a:t>
                      </a:r>
                      <a:r>
                        <a:rPr lang="en-US" sz="14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per MWh (2)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6460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Coal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1,001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973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6460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Oil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840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Not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available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6460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Natural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Gas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469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398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6460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Hydroelectric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6460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Nuclear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17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6460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Wind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12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Solar PV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46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3688" y="479715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Arial"/>
              <a:cs typeface="Arial"/>
            </a:endParaRPr>
          </a:p>
          <a:p>
            <a:pPr marL="228600" indent="-228600">
              <a:buFont typeface="+mj-lt"/>
              <a:buAutoNum type="arabicParenR"/>
            </a:pPr>
            <a:r>
              <a:rPr lang="en-US" sz="1200" dirty="0" smtClean="0">
                <a:latin typeface="Arial"/>
                <a:cs typeface="Arial"/>
              </a:rPr>
              <a:t>Lifecycle  Emission Data is from IPCC and reported on the CNA website.</a:t>
            </a:r>
          </a:p>
          <a:p>
            <a:pPr marL="228600" indent="-228600">
              <a:buFont typeface="+mj-lt"/>
              <a:buAutoNum type="arabicParenR"/>
            </a:pPr>
            <a:r>
              <a:rPr lang="en-US" sz="1200" dirty="0" smtClean="0">
                <a:latin typeface="Arial"/>
                <a:cs typeface="Arial"/>
              </a:rPr>
              <a:t>Operating Emission Data is from OSPE report “Wind and the Electrical Grid”, March 14, 2012.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433536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These values will trend lower for future plants as we use more zero emission energy for construction, mining, transportation and decommissioning.</a:t>
            </a:r>
            <a:endParaRPr lang="en-US" sz="1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12" name="Curved Connector 11"/>
          <p:cNvCxnSpPr/>
          <p:nvPr/>
        </p:nvCxnSpPr>
        <p:spPr>
          <a:xfrm rot="10800000">
            <a:off x="4724401" y="4191000"/>
            <a:ext cx="2866257" cy="1866528"/>
          </a:xfrm>
          <a:prstGeom prst="curvedConnector3">
            <a:avLst>
              <a:gd name="adj1" fmla="val -29312"/>
            </a:avLst>
          </a:prstGeom>
          <a:ln w="190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067944" y="3733056"/>
            <a:ext cx="648072" cy="1296144"/>
          </a:xfrm>
          <a:prstGeom prst="ellipse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6052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17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27584" y="1412776"/>
            <a:ext cx="75608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en-US" b="1" dirty="0" smtClean="0">
                <a:latin typeface="Arial"/>
                <a:cs typeface="Arial"/>
              </a:rPr>
              <a:t>Cost of Production from Various Technologies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59632" y="1905000"/>
            <a:ext cx="6984776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600" dirty="0" smtClean="0">
                <a:latin typeface="Arial"/>
                <a:cs typeface="Arial"/>
              </a:rPr>
              <a:t>Ontario Energy Board: 2016 commodity costs for “operating” plants</a:t>
            </a:r>
          </a:p>
          <a:p>
            <a:pPr lvl="1">
              <a:buClr>
                <a:schemeClr val="accent2"/>
              </a:buClr>
              <a:buFont typeface="Wingdings" charset="2"/>
              <a:buChar char="²"/>
            </a:pPr>
            <a:r>
              <a:rPr lang="en-CA" sz="1600" dirty="0" smtClean="0">
                <a:latin typeface="Arial"/>
                <a:cs typeface="Arial"/>
              </a:rPr>
              <a:t>Hydro-electric generation	  5.7 cents/kWh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600" dirty="0">
                <a:latin typeface="Arial"/>
                <a:cs typeface="Arial"/>
              </a:rPr>
              <a:t>Nuclear generation 		  </a:t>
            </a:r>
            <a:r>
              <a:rPr lang="en-CA" sz="1600" dirty="0" smtClean="0">
                <a:latin typeface="Arial"/>
                <a:cs typeface="Arial"/>
              </a:rPr>
              <a:t>6.8 </a:t>
            </a:r>
            <a:r>
              <a:rPr lang="en-CA" sz="1600" dirty="0">
                <a:latin typeface="Arial"/>
                <a:cs typeface="Arial"/>
              </a:rPr>
              <a:t>cents/kWh</a:t>
            </a:r>
          </a:p>
          <a:p>
            <a:pPr lvl="1">
              <a:buClr>
                <a:schemeClr val="accent2"/>
              </a:buClr>
              <a:buFont typeface="Wingdings" charset="2"/>
              <a:buChar char="²"/>
            </a:pPr>
            <a:r>
              <a:rPr lang="en-CA" sz="1600" dirty="0" smtClean="0">
                <a:latin typeface="Arial"/>
                <a:cs typeface="Arial"/>
              </a:rPr>
              <a:t>Gas/Oil fired generation	14.0 cents/kWh</a:t>
            </a:r>
          </a:p>
          <a:p>
            <a:pPr lvl="1">
              <a:buClr>
                <a:schemeClr val="accent2"/>
              </a:buClr>
              <a:buFont typeface="Wingdings" charset="2"/>
              <a:buChar char="²"/>
            </a:pPr>
            <a:r>
              <a:rPr lang="en-CA" sz="1600" dirty="0" smtClean="0">
                <a:latin typeface="Arial"/>
                <a:cs typeface="Arial"/>
              </a:rPr>
              <a:t>Wind turbine generation	13.3 cents/kWh</a:t>
            </a:r>
          </a:p>
          <a:p>
            <a:pPr lvl="1">
              <a:buClr>
                <a:schemeClr val="accent2"/>
              </a:buClr>
              <a:buFont typeface="Wingdings" charset="2"/>
              <a:buChar char="²"/>
            </a:pPr>
            <a:r>
              <a:rPr lang="en-CA" sz="1600" dirty="0" smtClean="0">
                <a:latin typeface="Arial"/>
                <a:cs typeface="Arial"/>
              </a:rPr>
              <a:t>Solar generation		48.1 cents/kWh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600" dirty="0" smtClean="0">
                <a:latin typeface="Arial"/>
                <a:cs typeface="Arial"/>
              </a:rPr>
              <a:t>Bio-energy generation		13.0 cents/kWh</a:t>
            </a:r>
            <a:endParaRPr lang="en-CA" sz="1600" dirty="0">
              <a:latin typeface="Arial"/>
              <a:cs typeface="Arial"/>
            </a:endParaRPr>
          </a:p>
          <a:p>
            <a:pPr>
              <a:buClr>
                <a:schemeClr val="accent2"/>
              </a:buClr>
              <a:buFont typeface="Wingdings" charset="2"/>
              <a:buChar char="²"/>
            </a:pPr>
            <a:r>
              <a:rPr lang="en-US" sz="1600" dirty="0">
                <a:latin typeface="Arial"/>
                <a:cs typeface="Arial"/>
              </a:rPr>
              <a:t>C</a:t>
            </a:r>
            <a:r>
              <a:rPr lang="en-US" sz="1600" dirty="0" smtClean="0">
                <a:latin typeface="Arial"/>
                <a:cs typeface="Arial"/>
              </a:rPr>
              <a:t>osts above include costs for curtailment (waste).</a:t>
            </a:r>
          </a:p>
          <a:p>
            <a:pPr>
              <a:buClr>
                <a:schemeClr val="accent2"/>
              </a:buClr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Costs above do not include delivery and other regulatory charges.</a:t>
            </a:r>
          </a:p>
          <a:p>
            <a:pPr>
              <a:buClr>
                <a:schemeClr val="accent2"/>
              </a:buClr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Average commodity price was 11.3 cents/kWh.</a:t>
            </a:r>
          </a:p>
          <a:p>
            <a:pPr>
              <a:buClr>
                <a:schemeClr val="accent2"/>
              </a:buClr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Average Toronto residential total price was 17.8 cents/kWh + HST.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6629400" y="2362200"/>
            <a:ext cx="45719" cy="504056"/>
          </a:xfrm>
          <a:prstGeom prst="rightBracket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78145" y="2362200"/>
            <a:ext cx="132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Arial"/>
                <a:cs typeface="Arial"/>
              </a:rPr>
              <a:t>These 2 hold rates down.</a:t>
            </a:r>
            <a:endParaRPr lang="en-US" sz="1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2" name="Right Bracket 11"/>
          <p:cNvSpPr/>
          <p:nvPr/>
        </p:nvSpPr>
        <p:spPr>
          <a:xfrm>
            <a:off x="6629400" y="3034680"/>
            <a:ext cx="45719" cy="1080120"/>
          </a:xfrm>
          <a:prstGeom prst="rightBracket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78145" y="3322712"/>
            <a:ext cx="1147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Arial"/>
                <a:cs typeface="Arial"/>
              </a:rPr>
              <a:t>These 4 push </a:t>
            </a:r>
          </a:p>
          <a:p>
            <a:r>
              <a:rPr lang="en-US" sz="12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008000"/>
                </a:solidFill>
                <a:latin typeface="Arial"/>
                <a:cs typeface="Arial"/>
              </a:rPr>
              <a:t>rates higher.</a:t>
            </a:r>
            <a:endParaRPr lang="en-US" sz="12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75094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18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458200" cy="533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Electricity is Badly Mispriced by TOU Price Plans</a:t>
            </a:r>
            <a:endParaRPr lang="en-US" sz="2000" dirty="0"/>
          </a:p>
        </p:txBody>
      </p:sp>
      <p:pic>
        <p:nvPicPr>
          <p:cNvPr id="2" name="Picture 1" descr="Fig 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43516"/>
            <a:ext cx="8018864" cy="3771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5786735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/>
                <a:cs typeface="Arial"/>
              </a:rPr>
              <a:t>NOTE:  TOU rates above are for the commodity only for Nov 2015 – May 2016.</a:t>
            </a:r>
            <a:endParaRPr lang="en-US" sz="1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60868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19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1371601"/>
            <a:ext cx="8458200" cy="533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Electricity is Badly Mispriced at the Residential Level</a:t>
            </a:r>
            <a:endParaRPr lang="en-US" sz="2000" dirty="0"/>
          </a:p>
        </p:txBody>
      </p:sp>
      <p:pic>
        <p:nvPicPr>
          <p:cNvPr id="5" name="Picture 4" descr="Fig 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410200" cy="3687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0937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2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057401"/>
            <a:ext cx="8534400" cy="533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Presentation Outline</a:t>
            </a:r>
            <a:endParaRPr lang="en-US" sz="20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47800" y="2743200"/>
            <a:ext cx="693420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System </a:t>
            </a: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Dioxide Emissions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 System Supply and Demand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Marginal Cost of Zero Emission </a:t>
            </a: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Electricity</a:t>
            </a:r>
            <a:endParaRPr lang="en-CA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Availability of Surplus Zero Emission Electricity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Studies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Policy Barriers to Productive Use of Surplus Zero Emission Electricity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81000" y="1371600"/>
            <a:ext cx="8382000" cy="533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b="1" dirty="0" smtClean="0"/>
              <a:t>Reducing Emissions at an Affordable Cost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nd Lowest Wee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82" y="3009900"/>
            <a:ext cx="4042318" cy="2857500"/>
          </a:xfrm>
          <a:prstGeom prst="rect">
            <a:avLst/>
          </a:prstGeom>
        </p:spPr>
      </p:pic>
      <p:pic>
        <p:nvPicPr>
          <p:cNvPr id="2" name="Picture 1" descr="Wind Highest Week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97424"/>
            <a:ext cx="4114800" cy="290317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20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1371601"/>
            <a:ext cx="8458200" cy="533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Wind Production Relative to Demand</a:t>
            </a:r>
            <a:endParaRPr lang="en-US" sz="2000" dirty="0"/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5067302" y="2857498"/>
            <a:ext cx="1752599" cy="304803"/>
          </a:xfrm>
          <a:prstGeom prst="curvedConnector3">
            <a:avLst>
              <a:gd name="adj1" fmla="val 329"/>
            </a:avLst>
          </a:prstGeom>
          <a:ln w="190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1981200"/>
            <a:ext cx="2743200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/>
                <a:cs typeface="Arial"/>
              </a:rPr>
              <a:t>Gap between wind output and demand must be made up by backup generation or storage.</a:t>
            </a:r>
            <a:endParaRPr lang="en-US" sz="1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0800000" flipV="1">
            <a:off x="3276600" y="2133600"/>
            <a:ext cx="2819400" cy="228600"/>
          </a:xfrm>
          <a:prstGeom prst="curvedConnector3">
            <a:avLst>
              <a:gd name="adj1" fmla="val 99770"/>
            </a:avLst>
          </a:prstGeom>
          <a:ln w="190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19200" y="4953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/>
                <a:cs typeface="Arial"/>
              </a:rPr>
              <a:t>Excess wind output above demand must be stored, exported or curtailed (wasted).</a:t>
            </a:r>
            <a:endParaRPr lang="en-US" sz="1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30" name="Curved Connector 29"/>
          <p:cNvCxnSpPr/>
          <p:nvPr/>
        </p:nvCxnSpPr>
        <p:spPr>
          <a:xfrm flipH="1" flipV="1">
            <a:off x="3962400" y="3124200"/>
            <a:ext cx="381000" cy="1983433"/>
          </a:xfrm>
          <a:prstGeom prst="curvedConnector4">
            <a:avLst>
              <a:gd name="adj1" fmla="val -73550"/>
              <a:gd name="adj2" fmla="val 55819"/>
            </a:avLst>
          </a:prstGeom>
          <a:ln w="190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986555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ar Lowest Wee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0"/>
            <a:ext cx="3962400" cy="2801007"/>
          </a:xfrm>
          <a:prstGeom prst="rect">
            <a:avLst/>
          </a:prstGeom>
        </p:spPr>
      </p:pic>
      <p:pic>
        <p:nvPicPr>
          <p:cNvPr id="2" name="Picture 1" descr="Solar Highest Week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96062"/>
            <a:ext cx="4191000" cy="295693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21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1371601"/>
            <a:ext cx="8458200" cy="533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Solar Production Relative to Demand</a:t>
            </a:r>
            <a:endParaRPr lang="en-US" sz="2000" dirty="0"/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5257802" y="2514599"/>
            <a:ext cx="1219200" cy="457201"/>
          </a:xfrm>
          <a:prstGeom prst="curvedConnector3">
            <a:avLst>
              <a:gd name="adj1" fmla="val 439"/>
            </a:avLst>
          </a:prstGeom>
          <a:ln w="190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1981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/>
                <a:cs typeface="Arial"/>
              </a:rPr>
              <a:t>Excess solar output above demand must be stored, exported or curtailed (wasted).</a:t>
            </a:r>
            <a:endParaRPr lang="en-US" sz="1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0800000" flipV="1">
            <a:off x="4191000" y="2133600"/>
            <a:ext cx="1905000" cy="304800"/>
          </a:xfrm>
          <a:prstGeom prst="curvedConnector3">
            <a:avLst>
              <a:gd name="adj1" fmla="val 100003"/>
            </a:avLst>
          </a:prstGeom>
          <a:ln w="190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V="1">
            <a:off x="3429000" y="4114801"/>
            <a:ext cx="1600201" cy="533400"/>
          </a:xfrm>
          <a:prstGeom prst="curvedConnector3">
            <a:avLst>
              <a:gd name="adj1" fmla="val 50000"/>
            </a:avLst>
          </a:prstGeom>
          <a:ln w="190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" y="51054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/>
                <a:cs typeface="Arial"/>
              </a:rPr>
              <a:t>Gap between wind output and demand must be made up by backup generation or storage.</a:t>
            </a:r>
            <a:endParaRPr lang="en-US" sz="1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38" name="Curved Connector 37"/>
          <p:cNvCxnSpPr/>
          <p:nvPr/>
        </p:nvCxnSpPr>
        <p:spPr>
          <a:xfrm flipV="1">
            <a:off x="3886200" y="4495800"/>
            <a:ext cx="2514600" cy="762000"/>
          </a:xfrm>
          <a:prstGeom prst="curvedConnector3">
            <a:avLst>
              <a:gd name="adj1" fmla="val 50000"/>
            </a:avLst>
          </a:prstGeom>
          <a:ln w="190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105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3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Power System Supply and Demand - 2016</a:t>
            </a:r>
            <a:endParaRPr lang="en-US" sz="20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162800" y="1981200"/>
            <a:ext cx="1524000" cy="381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Ontario has ample generation capacity.</a:t>
            </a:r>
          </a:p>
          <a:p>
            <a:pPr algn="ctr"/>
            <a:endParaRPr lang="en-CA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Night time low load is about 70% of same day peak load.</a:t>
            </a:r>
          </a:p>
          <a:p>
            <a:pPr algn="ctr"/>
            <a:endParaRPr lang="en-CA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Annual minimum low load is about 50% of annual peak load.</a:t>
            </a:r>
          </a:p>
          <a:p>
            <a:pPr algn="ctr"/>
            <a:endParaRPr lang="en-CA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Spring and fall are low load periods.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 descr="Supply and Load 201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6477000" cy="374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773315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4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Power System Night-time Demand - 2016</a:t>
            </a:r>
            <a:endParaRPr lang="en-US" sz="20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162800" y="1981200"/>
            <a:ext cx="1524000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At night Ontario has more zero emission electricity than demand.</a:t>
            </a:r>
          </a:p>
          <a:p>
            <a:pPr algn="ctr"/>
            <a:endParaRPr lang="en-CA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The excess is currently exported at low prices or curtailed (wasted).</a:t>
            </a:r>
          </a:p>
          <a:p>
            <a:pPr algn="ctr"/>
            <a:endParaRPr lang="en-CA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What if we could use that surplus to displace fossil fuels in other sectors ?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Night-time Load and Supply 201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59919"/>
            <a:ext cx="6477000" cy="3665262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rot="5400000">
            <a:off x="2171701" y="3009900"/>
            <a:ext cx="914400" cy="381001"/>
          </a:xfrm>
          <a:prstGeom prst="curvedConnector3">
            <a:avLst>
              <a:gd name="adj1" fmla="val 569"/>
            </a:avLst>
          </a:prstGeom>
          <a:ln w="19050" cmpd="sng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8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2590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The night-time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zero emission supply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minus night-time demand represents the surplus zero-emission electricity during the night-time.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9991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5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Power System Day-</a:t>
            </a:r>
            <a:r>
              <a:rPr lang="en-CA" sz="2000" dirty="0"/>
              <a:t>time Demand - 2016</a:t>
            </a:r>
            <a:endParaRPr lang="en-US" sz="20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010400" y="2514600"/>
            <a:ext cx="1676400" cy="3124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During the day Ontario periodically has more zero emission electricity than demand.</a:t>
            </a:r>
          </a:p>
          <a:p>
            <a:pPr algn="ctr"/>
            <a:endParaRPr lang="en-CA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1300" b="1" dirty="0" smtClean="0">
                <a:solidFill>
                  <a:schemeClr val="accent1">
                    <a:lumMod val="75000"/>
                  </a:schemeClr>
                </a:solidFill>
              </a:rPr>
              <a:t>The excess is currently exported at low prices or curtailed (wasted).</a:t>
            </a:r>
          </a:p>
        </p:txBody>
      </p:sp>
      <p:pic>
        <p:nvPicPr>
          <p:cNvPr id="4" name="Picture 3" descr="Daytime Load and Supply 201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981200"/>
            <a:ext cx="6349999" cy="3657599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flipV="1">
            <a:off x="1828800" y="3962400"/>
            <a:ext cx="457200" cy="381000"/>
          </a:xfrm>
          <a:prstGeom prst="curvedConnector3">
            <a:avLst>
              <a:gd name="adj1" fmla="val -37097"/>
            </a:avLst>
          </a:prstGeom>
          <a:ln w="19050" cmpd="sng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4191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The daytime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zero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emission supply minus daytime demand represents the surplus zero-emission electricity during the daytime.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1981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verage HOEP - 201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81200"/>
            <a:ext cx="6088623" cy="369523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6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Marginal Cost of </a:t>
            </a:r>
            <a:r>
              <a:rPr lang="en-CA" sz="2000" dirty="0" smtClean="0"/>
              <a:t>Zero</a:t>
            </a:r>
            <a:r>
              <a:rPr lang="en-CA" sz="2000" dirty="0" smtClean="0"/>
              <a:t>-Emission Electricity</a:t>
            </a:r>
            <a:endParaRPr lang="en-US" sz="20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781800" y="2133600"/>
            <a:ext cx="1905000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Zero emission electricity has a low marginal cost of production of </a:t>
            </a:r>
          </a:p>
          <a:p>
            <a:pPr algn="ctr"/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&lt; $15/</a:t>
            </a:r>
            <a:r>
              <a:rPr lang="en-US" sz="1300" b="1" dirty="0" err="1" smtClean="0">
                <a:solidFill>
                  <a:schemeClr val="accent1">
                    <a:lumMod val="75000"/>
                  </a:schemeClr>
                </a:solidFill>
              </a:rPr>
              <a:t>MWh</a:t>
            </a: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 or</a:t>
            </a:r>
          </a:p>
          <a:p>
            <a:pPr algn="ctr"/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 &lt; 1.5 cents/kWh.</a:t>
            </a:r>
          </a:p>
          <a:p>
            <a:pPr algn="ctr"/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An HOEP price below $15/</a:t>
            </a:r>
            <a:r>
              <a:rPr lang="en-US" sz="1300" b="1" dirty="0" err="1" smtClean="0">
                <a:solidFill>
                  <a:schemeClr val="accent1">
                    <a:lumMod val="75000"/>
                  </a:schemeClr>
                </a:solidFill>
              </a:rPr>
              <a:t>MWh</a:t>
            </a: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 or 1.5 cents/kWh is a good indicator of when zero emission electricity is surplus and can be used to enable fuel switching to displace fossil fuels.</a:t>
            </a:r>
          </a:p>
        </p:txBody>
      </p:sp>
      <p:cxnSp>
        <p:nvCxnSpPr>
          <p:cNvPr id="11" name="Curved Connector 10"/>
          <p:cNvCxnSpPr/>
          <p:nvPr/>
        </p:nvCxnSpPr>
        <p:spPr>
          <a:xfrm rot="16200000" flipH="1">
            <a:off x="2133600" y="3429000"/>
            <a:ext cx="838200" cy="838200"/>
          </a:xfrm>
          <a:prstGeom prst="curvedConnector3">
            <a:avLst>
              <a:gd name="adj1" fmla="val -73"/>
            </a:avLst>
          </a:prstGeom>
          <a:ln w="19050" cmpd="sng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25146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Above $15/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MWh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or 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1.5 cents/kWh, gas fired generation runs at the margin and sets the price.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7244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Below $15/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MWh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or 1.5 cents/kWh zero emission generation sets the price.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6718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7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Availability of Surplus Zero-Emission Electricity</a:t>
            </a:r>
            <a:endParaRPr lang="en-US" sz="2000" dirty="0"/>
          </a:p>
        </p:txBody>
      </p:sp>
      <p:pic>
        <p:nvPicPr>
          <p:cNvPr id="2" name="Picture 1" descr="Surplus Electricit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66365"/>
            <a:ext cx="5181600" cy="37142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43600" y="2057400"/>
            <a:ext cx="2667000" cy="3886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Each 1 TWh is enough power for 100,000 homes for 1 year.</a:t>
            </a:r>
          </a:p>
          <a:p>
            <a:endParaRPr lang="en-US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Surplus electricity quantities will drop when nuclear capacity is phased out or refurbished.</a:t>
            </a:r>
          </a:p>
          <a:p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Surplus electricity quantities will rise again when nuclear refurbishment program ends.</a:t>
            </a:r>
          </a:p>
          <a:p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Emissions will rise when nuclear capacity is reduced because gas fired generation will back up wind and solar.  Storage is still too expensive to provide zero emission backup.</a:t>
            </a:r>
          </a:p>
          <a:p>
            <a:pPr algn="ctr"/>
            <a:endParaRPr lang="en-US" sz="13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0529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8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382000" cy="4571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Case Study – Electric Vehicles at Full Retail Electricity Cost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74404"/>
              </p:ext>
            </p:extLst>
          </p:nvPr>
        </p:nvGraphicFramePr>
        <p:xfrm>
          <a:off x="533401" y="1879153"/>
          <a:ext cx="792479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599"/>
                <a:gridCol w="1447800"/>
                <a:gridCol w="1295400"/>
                <a:gridCol w="1142999"/>
              </a:tblGrid>
              <a:tr h="504056"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latin typeface="Arial"/>
                          <a:cs typeface="Arial"/>
                        </a:rPr>
                        <a:t>Ontario</a:t>
                      </a:r>
                    </a:p>
                    <a:p>
                      <a:pPr algn="ctr"/>
                      <a:r>
                        <a:rPr lang="en-US" b="1" u="sng" dirty="0" smtClean="0">
                          <a:latin typeface="Arial"/>
                          <a:cs typeface="Arial"/>
                        </a:rPr>
                        <a:t>Electricity</a:t>
                      </a:r>
                      <a:endParaRPr lang="en-US" b="1" u="sng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latin typeface="Arial"/>
                          <a:cs typeface="Arial"/>
                        </a:rPr>
                        <a:t>Ontario</a:t>
                      </a:r>
                    </a:p>
                    <a:p>
                      <a:pPr algn="ctr"/>
                      <a:r>
                        <a:rPr lang="en-US" b="1" u="sng" dirty="0" smtClean="0">
                          <a:latin typeface="Arial"/>
                          <a:cs typeface="Arial"/>
                        </a:rPr>
                        <a:t>Gasoline</a:t>
                      </a:r>
                      <a:endParaRPr lang="en-US" b="1" u="sng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latin typeface="Arial"/>
                          <a:cs typeface="Arial"/>
                        </a:rPr>
                        <a:t>G </a:t>
                      </a:r>
                      <a:r>
                        <a:rPr lang="en-US" b="1" u="sng" dirty="0" smtClean="0">
                          <a:latin typeface="Arial"/>
                          <a:cs typeface="Arial"/>
                          <a:sym typeface="Wingdings"/>
                        </a:rPr>
                        <a:t> E</a:t>
                      </a:r>
                    </a:p>
                    <a:p>
                      <a:pPr algn="ctr"/>
                      <a:r>
                        <a:rPr lang="en-US" b="1" u="sng" dirty="0" smtClean="0">
                          <a:latin typeface="Arial"/>
                          <a:cs typeface="Arial"/>
                          <a:sym typeface="Wingdings"/>
                        </a:rPr>
                        <a:t>Change</a:t>
                      </a:r>
                      <a:endParaRPr lang="en-US" b="1" u="sng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473226"/>
              </p:ext>
            </p:extLst>
          </p:nvPr>
        </p:nvGraphicFramePr>
        <p:xfrm>
          <a:off x="914400" y="2636912"/>
          <a:ext cx="7543799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6174"/>
                <a:gridCol w="1429739"/>
                <a:gridCol w="1213943"/>
                <a:gridCol w="12139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GHG Emissions (grams CO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/km)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8.8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243.3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- 96%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Fuel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Cost (cents/km)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3.7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9.7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- 62%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827584" y="3573016"/>
            <a:ext cx="8011616" cy="13799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US" sz="1800" dirty="0" err="1" smtClean="0">
                <a:latin typeface="Arial"/>
                <a:cs typeface="Arial"/>
              </a:rPr>
              <a:t>NRCan</a:t>
            </a:r>
            <a:r>
              <a:rPr lang="en-US" sz="1800" dirty="0" smtClean="0">
                <a:latin typeface="Arial"/>
                <a:cs typeface="Arial"/>
              </a:rPr>
              <a:t> reports the average light vehicle is driven 16,000 km/</a:t>
            </a:r>
            <a:r>
              <a:rPr lang="en-US" sz="1800" dirty="0" err="1" smtClean="0">
                <a:latin typeface="Arial"/>
                <a:cs typeface="Arial"/>
              </a:rPr>
              <a:t>yr</a:t>
            </a:r>
            <a:r>
              <a:rPr lang="en-US" sz="1800" dirty="0" smtClean="0">
                <a:latin typeface="Arial"/>
                <a:cs typeface="Arial"/>
              </a:rPr>
              <a:t> in Ontario</a:t>
            </a:r>
          </a:p>
          <a:p>
            <a:pPr marL="365760" indent="-365760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US" sz="1800" dirty="0" smtClean="0">
                <a:latin typeface="Arial"/>
                <a:cs typeface="Arial"/>
              </a:rPr>
              <a:t>Annual emission reduction per electrical vehicle is 3.8 </a:t>
            </a:r>
            <a:r>
              <a:rPr lang="en-US" sz="1800" dirty="0" err="1" smtClean="0">
                <a:latin typeface="Arial"/>
                <a:cs typeface="Arial"/>
              </a:rPr>
              <a:t>Tonnes</a:t>
            </a:r>
            <a:r>
              <a:rPr lang="en-US" sz="1800" dirty="0" smtClean="0">
                <a:latin typeface="Arial"/>
                <a:cs typeface="Arial"/>
              </a:rPr>
              <a:t> CO</a:t>
            </a:r>
            <a:r>
              <a:rPr lang="en-US" sz="1800" baseline="-25000" dirty="0" smtClean="0">
                <a:latin typeface="Arial"/>
                <a:cs typeface="Arial"/>
              </a:rPr>
              <a:t>2</a:t>
            </a:r>
          </a:p>
          <a:p>
            <a:pPr marL="365760" indent="-365760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US" sz="1800" dirty="0" smtClean="0">
                <a:latin typeface="Arial"/>
                <a:cs typeface="Arial"/>
              </a:rPr>
              <a:t>There are over 7,700,000 cars registered in Ontario (2014 Stats Canada).</a:t>
            </a:r>
          </a:p>
          <a:p>
            <a:pPr marL="365760" indent="-365760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²"/>
            </a:pPr>
            <a:r>
              <a:rPr lang="en-US" sz="1800" dirty="0">
                <a:latin typeface="Arial"/>
                <a:cs typeface="Arial"/>
              </a:rPr>
              <a:t>P</a:t>
            </a:r>
            <a:r>
              <a:rPr lang="en-US" sz="1800" dirty="0" smtClean="0">
                <a:latin typeface="Arial"/>
                <a:cs typeface="Arial"/>
              </a:rPr>
              <a:t>otential (max.) annual </a:t>
            </a:r>
            <a:r>
              <a:rPr lang="en-US" sz="1800" dirty="0">
                <a:latin typeface="Arial"/>
                <a:cs typeface="Arial"/>
              </a:rPr>
              <a:t>emission reduction </a:t>
            </a:r>
            <a:r>
              <a:rPr lang="en-US" sz="1800" dirty="0" smtClean="0">
                <a:latin typeface="Arial"/>
                <a:cs typeface="Arial"/>
              </a:rPr>
              <a:t>is 28.9 Mega </a:t>
            </a:r>
            <a:r>
              <a:rPr lang="en-US" sz="1800" dirty="0" err="1" smtClean="0">
                <a:latin typeface="Arial"/>
                <a:cs typeface="Arial"/>
              </a:rPr>
              <a:t>Tonnes</a:t>
            </a:r>
            <a:endParaRPr lang="en-US" sz="1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1054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Notes:  Gasoline at 90.9 cents/</a:t>
            </a:r>
            <a:r>
              <a:rPr lang="en-US" sz="1400" dirty="0" err="1" smtClean="0">
                <a:latin typeface="Arial"/>
                <a:cs typeface="Arial"/>
              </a:rPr>
              <a:t>litre</a:t>
            </a:r>
            <a:r>
              <a:rPr lang="en-US" sz="1400" dirty="0" smtClean="0">
                <a:latin typeface="Arial"/>
                <a:cs typeface="Arial"/>
              </a:rPr>
              <a:t>, electricity at average retail cost of 17.1 cents/kWh before taxes.</a:t>
            </a:r>
          </a:p>
          <a:p>
            <a:r>
              <a:rPr lang="en-US" sz="1400" dirty="0" smtClean="0">
                <a:latin typeface="Arial"/>
                <a:cs typeface="Arial"/>
              </a:rPr>
              <a:t>            Consumption </a:t>
            </a:r>
            <a:r>
              <a:rPr lang="en-US" sz="1400" dirty="0">
                <a:latin typeface="Arial"/>
                <a:cs typeface="Arial"/>
              </a:rPr>
              <a:t>data from a Tesla Model X and Honda CR-V were used for the comparison.</a:t>
            </a:r>
          </a:p>
          <a:p>
            <a:endParaRPr lang="en-US" sz="14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2312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9</a:t>
            </a:fld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382000" cy="761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dirty="0" smtClean="0"/>
              <a:t>Ontario’s Energy Dilemma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1601"/>
            <a:ext cx="8382000" cy="4571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2000" dirty="0" smtClean="0"/>
              <a:t>Case Study – Home </a:t>
            </a:r>
            <a:r>
              <a:rPr lang="en-CA" sz="2000" dirty="0"/>
              <a:t>Heating at Full Retail Electricity Cost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76986"/>
              </p:ext>
            </p:extLst>
          </p:nvPr>
        </p:nvGraphicFramePr>
        <p:xfrm>
          <a:off x="533401" y="1879153"/>
          <a:ext cx="7924798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599"/>
                <a:gridCol w="1219200"/>
                <a:gridCol w="1143000"/>
                <a:gridCol w="1142999"/>
              </a:tblGrid>
              <a:tr h="504056"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Arial"/>
                          <a:cs typeface="Arial"/>
                        </a:rPr>
                        <a:t>Ontario</a:t>
                      </a:r>
                    </a:p>
                    <a:p>
                      <a:pPr algn="ctr"/>
                      <a:r>
                        <a:rPr lang="en-US" sz="1600" b="1" u="sng" dirty="0" smtClean="0">
                          <a:latin typeface="Arial"/>
                          <a:cs typeface="Arial"/>
                        </a:rPr>
                        <a:t>Electricity</a:t>
                      </a:r>
                      <a:endParaRPr lang="en-US" sz="1600" b="1" u="sng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Arial"/>
                          <a:cs typeface="Arial"/>
                        </a:rPr>
                        <a:t>Ontario</a:t>
                      </a:r>
                    </a:p>
                    <a:p>
                      <a:pPr algn="ctr"/>
                      <a:r>
                        <a:rPr lang="en-US" sz="1600" b="1" u="sng" dirty="0" smtClean="0">
                          <a:latin typeface="Arial"/>
                          <a:cs typeface="Arial"/>
                        </a:rPr>
                        <a:t>Nat. Gas</a:t>
                      </a:r>
                      <a:endParaRPr lang="en-US" sz="1600" b="1" u="sng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Arial"/>
                          <a:cs typeface="Arial"/>
                        </a:rPr>
                        <a:t>NG </a:t>
                      </a:r>
                      <a:r>
                        <a:rPr lang="en-US" sz="1600" b="1" u="sng" dirty="0" smtClean="0">
                          <a:latin typeface="Arial"/>
                          <a:cs typeface="Arial"/>
                          <a:sym typeface="Wingdings"/>
                        </a:rPr>
                        <a:t> E</a:t>
                      </a:r>
                    </a:p>
                    <a:p>
                      <a:pPr algn="ctr"/>
                      <a:r>
                        <a:rPr lang="en-US" sz="1600" b="1" u="sng" dirty="0" smtClean="0">
                          <a:latin typeface="Arial"/>
                          <a:cs typeface="Arial"/>
                          <a:sym typeface="Wingdings"/>
                        </a:rPr>
                        <a:t>Change</a:t>
                      </a:r>
                      <a:endParaRPr lang="en-US" sz="1600" b="1" u="sng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5105400"/>
            <a:ext cx="830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Notes:  Vaughan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, Ontario, sample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residence.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Fixed charges, HST and rebates not included.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      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ASHP – air source heat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pump, GSHP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 ground source heat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pump.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      </a:t>
            </a:r>
            <a:r>
              <a:rPr lang="en-US" sz="1400" dirty="0" smtClean="0">
                <a:latin typeface="Arial"/>
                <a:cs typeface="Arial"/>
              </a:rPr>
              <a:t>Analysis was done for electricity </a:t>
            </a:r>
            <a:r>
              <a:rPr lang="en-US" sz="1400" dirty="0">
                <a:latin typeface="Arial"/>
                <a:cs typeface="Arial"/>
              </a:rPr>
              <a:t>at </a:t>
            </a:r>
            <a:r>
              <a:rPr lang="en-US" sz="1400" dirty="0" smtClean="0">
                <a:latin typeface="Arial"/>
                <a:cs typeface="Arial"/>
              </a:rPr>
              <a:t>an average retail </a:t>
            </a:r>
            <a:r>
              <a:rPr lang="en-US" sz="1400" dirty="0">
                <a:latin typeface="Arial"/>
                <a:cs typeface="Arial"/>
              </a:rPr>
              <a:t>cost of 17.1 cents/</a:t>
            </a:r>
            <a:r>
              <a:rPr lang="en-US" sz="1400" dirty="0" smtClean="0">
                <a:latin typeface="Arial"/>
                <a:cs typeface="Arial"/>
              </a:rPr>
              <a:t>kWh before taxes.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31303"/>
              </p:ext>
            </p:extLst>
          </p:nvPr>
        </p:nvGraphicFramePr>
        <p:xfrm>
          <a:off x="1619672" y="4267200"/>
          <a:ext cx="676232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528"/>
                <a:gridCol w="1219200"/>
                <a:gridCol w="1196262"/>
                <a:gridCol w="9373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GHG Emissions (grams CO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kWh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- 94%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Delivered Cost (cents/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kWh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4.3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+ 79%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16976"/>
              </p:ext>
            </p:extLst>
          </p:nvPr>
        </p:nvGraphicFramePr>
        <p:xfrm>
          <a:off x="1619672" y="3429000"/>
          <a:ext cx="676232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528"/>
                <a:gridCol w="1219200"/>
                <a:gridCol w="1196262"/>
                <a:gridCol w="9373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GHG Emissions (grams CO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kWh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- 89%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Delivered Cost (cents/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kWh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+ 254%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19571"/>
              </p:ext>
            </p:extLst>
          </p:nvPr>
        </p:nvGraphicFramePr>
        <p:xfrm>
          <a:off x="1619672" y="2564904"/>
          <a:ext cx="6762329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528"/>
                <a:gridCol w="1219200"/>
                <a:gridCol w="1196263"/>
                <a:gridCol w="9373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GHG Emissions (grams CO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kWh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- 78%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Delivered Cost (cents/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kWh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17.1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+ 613%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ight Bracket 15"/>
          <p:cNvSpPr/>
          <p:nvPr/>
        </p:nvSpPr>
        <p:spPr>
          <a:xfrm flipH="1">
            <a:off x="1475656" y="2708920"/>
            <a:ext cx="144016" cy="554462"/>
          </a:xfrm>
          <a:prstGeom prst="righ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630269"/>
            <a:ext cx="9414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  <a:latin typeface="Arial"/>
                <a:cs typeface="Arial"/>
              </a:rPr>
              <a:t>Electric</a:t>
            </a:r>
          </a:p>
          <a:p>
            <a:r>
              <a:rPr lang="en-US" dirty="0" smtClean="0">
                <a:solidFill>
                  <a:srgbClr val="376092"/>
                </a:solidFill>
                <a:latin typeface="Arial"/>
                <a:cs typeface="Arial"/>
              </a:rPr>
              <a:t>Heater</a:t>
            </a:r>
            <a:endParaRPr lang="en-US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618687"/>
            <a:ext cx="82191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  <a:latin typeface="Arial"/>
                <a:cs typeface="Arial"/>
              </a:rPr>
              <a:t>ASHP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463624"/>
            <a:ext cx="83467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  <a:latin typeface="Arial"/>
                <a:cs typeface="Arial"/>
              </a:rPr>
              <a:t>GSHP</a:t>
            </a:r>
            <a:endParaRPr lang="en-US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20" name="Right Bracket 19"/>
          <p:cNvSpPr/>
          <p:nvPr/>
        </p:nvSpPr>
        <p:spPr>
          <a:xfrm flipH="1">
            <a:off x="1475656" y="3568281"/>
            <a:ext cx="144016" cy="554462"/>
          </a:xfrm>
          <a:prstGeom prst="righ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21" name="Right Bracket 20"/>
          <p:cNvSpPr/>
          <p:nvPr/>
        </p:nvSpPr>
        <p:spPr>
          <a:xfrm flipH="1">
            <a:off x="1475656" y="4406481"/>
            <a:ext cx="144016" cy="554462"/>
          </a:xfrm>
          <a:prstGeom prst="righ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91183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Report.potx</Template>
  <TotalTime>0</TotalTime>
  <Words>1512</Words>
  <Application>Microsoft Macintosh PowerPoint</Application>
  <PresentationFormat>On-screen Show (4:3)</PresentationFormat>
  <Paragraphs>270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Project Status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2017-03-04T06:28:15Z</dcterms:modified>
</cp:coreProperties>
</file>